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366" r:id="rId6"/>
    <p:sldId id="263" r:id="rId7"/>
    <p:sldId id="281" r:id="rId8"/>
    <p:sldId id="279" r:id="rId9"/>
    <p:sldId id="367" r:id="rId10"/>
    <p:sldId id="368" r:id="rId11"/>
    <p:sldId id="369" r:id="rId12"/>
    <p:sldId id="370" r:id="rId13"/>
    <p:sldId id="371" r:id="rId14"/>
    <p:sldId id="372" r:id="rId15"/>
    <p:sldId id="285" r:id="rId16"/>
    <p:sldId id="287" r:id="rId17"/>
    <p:sldId id="288" r:id="rId18"/>
    <p:sldId id="373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5E721C-DD80-F54C-C446-8F417BB5E863}" name="Chad Anson" initials="CA" userId="S::chad.anson@c-agroup.com::7536e9f2-c4b8-47a8-a208-85b1d98a68ee" providerId="AD"/>
  <p188:author id="{E55EA076-2372-BFA5-98D5-B0A8341EE143}" name="Taitano, Mary" initials="MT" userId="S::mtaitano@dot.nv.gov::31344bbc-d567-4b0b-b201-64a28239000a" providerId="AD"/>
  <p188:author id="{12F16FAE-A189-0EBA-352D-661A1C17072E}" name="Andrea Engelman" initials="AE" userId="S::andrea.engelman@c-agroup.com::78c2f795-7b67-449f-a4fa-92c83a9e27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2BB675"/>
    <a:srgbClr val="FFCC00"/>
    <a:srgbClr val="00ADEF"/>
    <a:srgbClr val="CBB897"/>
    <a:srgbClr val="2E71C8"/>
    <a:srgbClr val="2DB573"/>
    <a:srgbClr val="004C97"/>
    <a:srgbClr val="B0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37" autoAdjust="0"/>
  </p:normalViewPr>
  <p:slideViewPr>
    <p:cSldViewPr>
      <p:cViewPr>
        <p:scale>
          <a:sx n="80" d="100"/>
          <a:sy n="80" d="100"/>
        </p:scale>
        <p:origin x="1550" y="2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2736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A8CC233-B1A1-43B0-B783-B2E9594A4425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EB07DC5-FC39-43A1-895C-77E10219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27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2AB2F5F-0C84-4263-B96F-980FDF8C67B9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C460F4C-CF78-47C5-A4FA-89A05A279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1E086-0A7A-6EDF-D9B7-8121F85E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7FA6E-40BB-0516-2E12-E5742072C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4D6B4-8438-DABC-6416-B80CABC5C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graphics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F1AD9-98F5-CB53-5EA9-CD2924D39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5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8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1BC7-1D83-2298-249A-49A11E84F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84F02-52EC-E42E-C20F-D621F6E10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40D1E-F9DC-623C-3D28-1C8EB637C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7752D-3967-AFD7-8E6C-C7C9B1D74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2EE6-11D5-F745-1352-2D4DCBB1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5550F3-AF6A-8CD3-4A13-197955A1C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DCD9B-88D7-BB2A-AA4E-9D126AFC5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D2DF5-9B40-4FAD-40FD-9D8EF363AF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4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13 into 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4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60F4C-CF78-47C5-A4FA-89A05A2792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4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 marL="1600160" indent="-228594">
              <a:buFont typeface="Arial" panose="020B0604020202020204" pitchFamily="34" charset="0"/>
              <a:buChar char="-"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rtcwashoe.com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BB8-4E4F-423C-BDC1-C8BFCCEFD08B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rtcwashoe.com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2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ABB8-4E4F-423C-BDC1-C8BFCCEFD08B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0216-D7EA-48B8-B485-90618D2D0E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BF9CF1-34DD-B99B-0319-710525A07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6" y="0"/>
            <a:ext cx="8853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byrne@xxx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933700" y="3124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88" y="3131425"/>
            <a:ext cx="261129" cy="26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088" y="2628162"/>
            <a:ext cx="291985" cy="285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22" y="1801149"/>
            <a:ext cx="257122" cy="256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985" y="2211825"/>
            <a:ext cx="257122" cy="256250"/>
          </a:xfrm>
          <a:prstGeom prst="rect">
            <a:avLst/>
          </a:prstGeom>
        </p:spPr>
      </p:pic>
      <p:pic>
        <p:nvPicPr>
          <p:cNvPr id="9" name="Picture 8" descr="A road with a sign on it&#10;&#10;Description automatically generated">
            <a:extLst>
              <a:ext uri="{FF2B5EF4-FFF2-40B4-BE49-F238E27FC236}">
                <a16:creationId xmlns:a16="http://schemas.microsoft.com/office/drawing/2014/main" id="{2D3BC598-99B1-4A31-A503-F712F20EC3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1"/>
          <a:stretch>
            <a:fillRect/>
          </a:stretch>
        </p:blipFill>
        <p:spPr>
          <a:xfrm>
            <a:off x="-1" y="1935528"/>
            <a:ext cx="9144002" cy="492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-1"/>
            <a:ext cx="9144000" cy="20573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358163"/>
            <a:ext cx="9143999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Public Hearing</a:t>
            </a:r>
          </a:p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</a:rPr>
              <a:t>Lemmon Drive Traffic Improvements and Resiliency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CE6B3-F61D-4891-B5AD-525C9DECE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800" y="5631797"/>
            <a:ext cx="1067373" cy="1067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0813FC-5394-2918-5584-A71DC73FE9FA}"/>
              </a:ext>
            </a:extLst>
          </p:cNvPr>
          <p:cNvSpPr txBox="1"/>
          <p:nvPr/>
        </p:nvSpPr>
        <p:spPr>
          <a:xfrm>
            <a:off x="151827" y="5745529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Presentation will begin at 6:00pm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February 19,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FA8AC-ED89-891C-BDE1-0F8A7B351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08" y="5631797"/>
            <a:ext cx="1075164" cy="10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11D63-7C9E-35EB-A73D-A88FFD7F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AF492E-AD49-6B98-CA12-4B76DDE59F86}"/>
              </a:ext>
            </a:extLst>
          </p:cNvPr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F22F-68AD-07B5-BB5C-F637E040618F}"/>
              </a:ext>
            </a:extLst>
          </p:cNvPr>
          <p:cNvSpPr txBox="1"/>
          <p:nvPr/>
        </p:nvSpPr>
        <p:spPr>
          <a:xfrm>
            <a:off x="0" y="-104295"/>
            <a:ext cx="914399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NEPA – Summary of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Environmental Assessment (EA)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57DC64-F110-A700-154E-6E7CF5DE7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0FFA1-6AC8-7404-B022-5E0DB38F4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79D144-CF40-CFDE-EBF2-A3CD762FE5D1}"/>
              </a:ext>
            </a:extLst>
          </p:cNvPr>
          <p:cNvSpPr/>
          <p:nvPr/>
        </p:nvSpPr>
        <p:spPr>
          <a:xfrm>
            <a:off x="304802" y="1940195"/>
            <a:ext cx="3809998" cy="4191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000" dirty="0"/>
          </a:p>
          <a:p>
            <a:pPr marL="285738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Vegetation communities in the study area provide a variety of habitat for nesting birds</a:t>
            </a:r>
          </a:p>
          <a:p>
            <a:pPr marL="285738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Swan Lake is a designated Important Bird Area (IBA) but the study area </a:t>
            </a:r>
            <a:r>
              <a:rPr lang="en-US" b="1" dirty="0"/>
              <a:t>does not </a:t>
            </a:r>
            <a:r>
              <a:rPr lang="en-US" dirty="0"/>
              <a:t>overlap the IBA boundaries</a:t>
            </a:r>
          </a:p>
          <a:p>
            <a:pPr marL="285738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Pre-construction nesting surveys will be conducted and construction  minimized during nesting season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267701-A487-F467-2C3E-273A41DE11B0}"/>
              </a:ext>
            </a:extLst>
          </p:cNvPr>
          <p:cNvSpPr/>
          <p:nvPr/>
        </p:nvSpPr>
        <p:spPr>
          <a:xfrm>
            <a:off x="304800" y="1676400"/>
            <a:ext cx="3809998" cy="855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Biological</a:t>
            </a:r>
          </a:p>
          <a:p>
            <a:pPr algn="ctr"/>
            <a:r>
              <a:rPr lang="en-US" sz="2000" b="1" dirty="0"/>
              <a:t>Resources</a:t>
            </a:r>
          </a:p>
        </p:txBody>
      </p:sp>
      <p:pic>
        <p:nvPicPr>
          <p:cNvPr id="2" name="Picture 1" descr="A map of a wetland area&#10;&#10;AI-generated content may be incorrect.">
            <a:extLst>
              <a:ext uri="{FF2B5EF4-FFF2-40B4-BE49-F238E27FC236}">
                <a16:creationId xmlns:a16="http://schemas.microsoft.com/office/drawing/2014/main" id="{8688DF59-576E-AC02-6FE3-5B36D7A0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2" t="4494" r="1912" b="1137"/>
          <a:stretch>
            <a:fillRect/>
          </a:stretch>
        </p:blipFill>
        <p:spPr>
          <a:xfrm>
            <a:off x="4549139" y="1191349"/>
            <a:ext cx="4452255" cy="5561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3E9936-175B-3C7C-AB9B-6AC40BB7DA12}"/>
              </a:ext>
            </a:extLst>
          </p:cNvPr>
          <p:cNvSpPr/>
          <p:nvPr/>
        </p:nvSpPr>
        <p:spPr>
          <a:xfrm>
            <a:off x="4488180" y="1137714"/>
            <a:ext cx="4572000" cy="287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Vegetation Communities Within the Study Area</a:t>
            </a:r>
          </a:p>
        </p:txBody>
      </p:sp>
    </p:spTree>
    <p:extLst>
      <p:ext uri="{BB962C8B-B14F-4D97-AF65-F5344CB8AC3E}">
        <p14:creationId xmlns:p14="http://schemas.microsoft.com/office/powerpoint/2010/main" val="3667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B6380-81BF-8BAF-DE34-CC17BBC7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C1BE45-2E7C-56CD-0C94-487411A4BD76}"/>
              </a:ext>
            </a:extLst>
          </p:cNvPr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9623C-92FA-E302-117C-84EEF30A4B43}"/>
              </a:ext>
            </a:extLst>
          </p:cNvPr>
          <p:cNvSpPr txBox="1"/>
          <p:nvPr/>
        </p:nvSpPr>
        <p:spPr>
          <a:xfrm>
            <a:off x="0" y="-104295"/>
            <a:ext cx="914399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NEPA – Summary of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Environmental Assessment (EA)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7067D-A738-0883-AC47-734CE4B21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0BF84-35CC-F9A1-73D9-521645601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CDC0C8-66AD-D936-645A-0F897E8926FC}"/>
              </a:ext>
            </a:extLst>
          </p:cNvPr>
          <p:cNvSpPr/>
          <p:nvPr/>
        </p:nvSpPr>
        <p:spPr>
          <a:xfrm>
            <a:off x="152399" y="1582602"/>
            <a:ext cx="8839197" cy="152516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Visual quality and resources impacts for the Preferred Alternative is negligible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Impacts to visual resources will be mitigated through landscaping and aesthetic enhancements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B7E894-B359-596D-658C-83679DD5DC97}"/>
              </a:ext>
            </a:extLst>
          </p:cNvPr>
          <p:cNvSpPr/>
          <p:nvPr/>
        </p:nvSpPr>
        <p:spPr>
          <a:xfrm>
            <a:off x="152400" y="1260205"/>
            <a:ext cx="8839197" cy="6447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Visual Resources</a:t>
            </a:r>
          </a:p>
        </p:txBody>
      </p:sp>
      <p:pic>
        <p:nvPicPr>
          <p:cNvPr id="2" name="Picture 1" descr="A road with a road and a road with mountains in the background&#10;&#10;AI-generated content may be incorrect.">
            <a:extLst>
              <a:ext uri="{FF2B5EF4-FFF2-40B4-BE49-F238E27FC236}">
                <a16:creationId xmlns:a16="http://schemas.microsoft.com/office/drawing/2014/main" id="{4C94B329-42EE-AB30-8430-6755D0306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 b="7407"/>
          <a:stretch>
            <a:fillRect/>
          </a:stretch>
        </p:blipFill>
        <p:spPr>
          <a:xfrm>
            <a:off x="609596" y="3352800"/>
            <a:ext cx="7924801" cy="31699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E5F09D-643A-BD95-D8EB-7D7B0380D6FC}"/>
              </a:ext>
            </a:extLst>
          </p:cNvPr>
          <p:cNvSpPr/>
          <p:nvPr/>
        </p:nvSpPr>
        <p:spPr>
          <a:xfrm>
            <a:off x="533400" y="3285498"/>
            <a:ext cx="990600" cy="287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Before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A46562-EC64-7ECA-840D-AEF0A3303DE6}"/>
              </a:ext>
            </a:extLst>
          </p:cNvPr>
          <p:cNvSpPr/>
          <p:nvPr/>
        </p:nvSpPr>
        <p:spPr>
          <a:xfrm>
            <a:off x="7619993" y="6303018"/>
            <a:ext cx="990600" cy="287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97088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80371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Project Schedule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3DC88-A222-3C88-2895-C6DA32452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07952-9E1C-79C8-18D7-1991749EB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E3BBF-815C-3427-F8E2-EC8200747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 b="16797"/>
          <a:stretch/>
        </p:blipFill>
        <p:spPr>
          <a:xfrm>
            <a:off x="0" y="1676400"/>
            <a:ext cx="9144000" cy="27432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E10B9E-C326-22C3-DCF8-470E99759AB2}"/>
              </a:ext>
            </a:extLst>
          </p:cNvPr>
          <p:cNvSpPr/>
          <p:nvPr/>
        </p:nvSpPr>
        <p:spPr>
          <a:xfrm>
            <a:off x="171450" y="4419600"/>
            <a:ext cx="8801100" cy="457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Next Steps: Environmental Approval and Final Design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13088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80371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How Do I Provide Comments?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24B900-2FEC-4839-A71F-12259F23D03E}"/>
              </a:ext>
            </a:extLst>
          </p:cNvPr>
          <p:cNvSpPr txBox="1">
            <a:spLocks/>
          </p:cNvSpPr>
          <p:nvPr/>
        </p:nvSpPr>
        <p:spPr>
          <a:xfrm>
            <a:off x="4419600" y="1738319"/>
            <a:ext cx="4343400" cy="399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Fill out a comment form included in your handout packet and place it in the comment box or provide verbal comments to the court reporter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Submit your comment form by mail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500" dirty="0"/>
              <a:t>Bryan Byrne, PE, RTC Project Manager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/>
              <a:t>1105 Terminal Way, Reno, NV 89501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Send an email to </a:t>
            </a:r>
            <a:r>
              <a:rPr lang="en-US" sz="1500" dirty="0">
                <a:hlinkClick r:id="rId3"/>
              </a:rPr>
              <a:t>bbyrne@rtcwashoe.com</a:t>
            </a:r>
            <a:r>
              <a:rPr lang="en-US" sz="1500" dirty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b="1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25EB5-0FA4-1808-7DA4-45A4C8A4B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07768D-C868-E1F3-676D-09BE3BE68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A51C60D-B63A-DE4C-21A9-5E5E6BE549C8}"/>
              </a:ext>
            </a:extLst>
          </p:cNvPr>
          <p:cNvGrpSpPr/>
          <p:nvPr/>
        </p:nvGrpSpPr>
        <p:grpSpPr>
          <a:xfrm>
            <a:off x="304800" y="1563862"/>
            <a:ext cx="3809998" cy="4290501"/>
            <a:chOff x="228600" y="1782937"/>
            <a:chExt cx="3809998" cy="429050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2621F5-95D2-F11D-1708-177540A12C5D}"/>
                </a:ext>
              </a:extLst>
            </p:cNvPr>
            <p:cNvSpPr/>
            <p:nvPr/>
          </p:nvSpPr>
          <p:spPr>
            <a:xfrm>
              <a:off x="228600" y="2497985"/>
              <a:ext cx="3809998" cy="3575453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Aft>
                  <a:spcPts val="600"/>
                </a:spcAft>
              </a:pPr>
              <a:endParaRPr lang="en-US" dirty="0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81149-6576-15E6-51EC-A45096671957}"/>
                </a:ext>
              </a:extLst>
            </p:cNvPr>
            <p:cNvSpPr/>
            <p:nvPr/>
          </p:nvSpPr>
          <p:spPr>
            <a:xfrm>
              <a:off x="228600" y="1782937"/>
              <a:ext cx="3809998" cy="85559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Scan QR code below to go to the meeting website</a:t>
              </a:r>
            </a:p>
          </p:txBody>
        </p:sp>
        <p:pic>
          <p:nvPicPr>
            <p:cNvPr id="6" name="Picture 5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581FEC5E-39FE-4734-86FF-75985EE45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813861"/>
              <a:ext cx="3048000" cy="3048000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2D709-D7BB-B975-FC23-F7AC810C10F8}"/>
              </a:ext>
            </a:extLst>
          </p:cNvPr>
          <p:cNvSpPr/>
          <p:nvPr/>
        </p:nvSpPr>
        <p:spPr>
          <a:xfrm>
            <a:off x="171450" y="6131261"/>
            <a:ext cx="8801100" cy="457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Comments will be accepted up until 5:00 p.m. on March 9, 2026</a:t>
            </a:r>
          </a:p>
        </p:txBody>
      </p:sp>
    </p:spTree>
    <p:extLst>
      <p:ext uri="{BB962C8B-B14F-4D97-AF65-F5344CB8AC3E}">
        <p14:creationId xmlns:p14="http://schemas.microsoft.com/office/powerpoint/2010/main" val="3345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8100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Questions and Comments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24B900-2FEC-4839-A71F-12259F23D03E}"/>
              </a:ext>
            </a:extLst>
          </p:cNvPr>
          <p:cNvSpPr txBox="1">
            <a:spLocks/>
          </p:cNvSpPr>
          <p:nvPr/>
        </p:nvSpPr>
        <p:spPr>
          <a:xfrm>
            <a:off x="488006" y="1477542"/>
            <a:ext cx="8167988" cy="415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Please state your first and last name prior to your question or statement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You will have one opportunity of up to three-minutes to deliver your question or statement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We have a countdown timer positioned at the front of the room for your reference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 court reporter will record the presentation and the Q&amp;A period and is available to take individual comments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7DEDCF-AABF-C660-E231-F87BBF30E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65A9EC-E619-4439-DA6F-908D35E3A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A909E4-421B-44CF-2D99-047E48ACE05A}"/>
              </a:ext>
            </a:extLst>
          </p:cNvPr>
          <p:cNvSpPr/>
          <p:nvPr/>
        </p:nvSpPr>
        <p:spPr>
          <a:xfrm>
            <a:off x="171450" y="5791200"/>
            <a:ext cx="8801100" cy="65538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*NOTICE: The information you provide becomes a public record subject to disclosure (NRS 239.0107)</a:t>
            </a:r>
          </a:p>
        </p:txBody>
      </p:sp>
    </p:spTree>
    <p:extLst>
      <p:ext uri="{BB962C8B-B14F-4D97-AF65-F5344CB8AC3E}">
        <p14:creationId xmlns:p14="http://schemas.microsoft.com/office/powerpoint/2010/main" val="14913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5497A-7208-AEA6-B3A8-D69E8606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3C3EF452-C588-983A-F24A-10F786B9C394}"/>
              </a:ext>
            </a:extLst>
          </p:cNvPr>
          <p:cNvSpPr txBox="1">
            <a:spLocks/>
          </p:cNvSpPr>
          <p:nvPr/>
        </p:nvSpPr>
        <p:spPr>
          <a:xfrm>
            <a:off x="2933700" y="3124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A road with a sign on it&#10;&#10;Description automatically generated">
            <a:extLst>
              <a:ext uri="{FF2B5EF4-FFF2-40B4-BE49-F238E27FC236}">
                <a16:creationId xmlns:a16="http://schemas.microsoft.com/office/drawing/2014/main" id="{EEE6FAD1-5879-33D9-7E65-AD2D75780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13962"/>
          <a:stretch>
            <a:fillRect/>
          </a:stretch>
        </p:blipFill>
        <p:spPr>
          <a:xfrm>
            <a:off x="-1" y="1935528"/>
            <a:ext cx="9144002" cy="408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432C6E-1B7C-A221-9EE4-9AA9D51DC551}"/>
              </a:ext>
            </a:extLst>
          </p:cNvPr>
          <p:cNvSpPr/>
          <p:nvPr/>
        </p:nvSpPr>
        <p:spPr>
          <a:xfrm>
            <a:off x="0" y="-1"/>
            <a:ext cx="9144000" cy="20573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C3F484-4C76-88D2-5509-72BC7E2B8A8F}"/>
              </a:ext>
            </a:extLst>
          </p:cNvPr>
          <p:cNvSpPr txBox="1">
            <a:spLocks/>
          </p:cNvSpPr>
          <p:nvPr/>
        </p:nvSpPr>
        <p:spPr>
          <a:xfrm>
            <a:off x="-1" y="358163"/>
            <a:ext cx="9143999" cy="1219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A0D55-FB0F-9568-03AC-936047434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889" y="434076"/>
            <a:ext cx="1067373" cy="1067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C02CF6-0E9D-F3FA-E772-C7E0BF958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077"/>
            <a:ext cx="1075164" cy="1067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86C6C6-19E5-6D26-1520-D36F1BB24655}"/>
              </a:ext>
            </a:extLst>
          </p:cNvPr>
          <p:cNvSpPr txBox="1"/>
          <p:nvPr/>
        </p:nvSpPr>
        <p:spPr>
          <a:xfrm>
            <a:off x="2802189" y="2792282"/>
            <a:ext cx="35396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Bryan Byrne, PE</a:t>
            </a:r>
          </a:p>
          <a:p>
            <a:pPr algn="ctr"/>
            <a:r>
              <a:rPr lang="en-US" sz="2400" b="1" dirty="0"/>
              <a:t>Project Manager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Regional Transportation Commission of Washoe County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bbyrne@rtcwashoe.com</a:t>
            </a:r>
          </a:p>
          <a:p>
            <a:pPr algn="ctr"/>
            <a:endParaRPr lang="en-US" dirty="0">
              <a:latin typeface="Futura Std Light" panose="020B04020202040203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47A444-9D6F-854A-B166-0A097BE28273}"/>
              </a:ext>
            </a:extLst>
          </p:cNvPr>
          <p:cNvSpPr/>
          <p:nvPr/>
        </p:nvSpPr>
        <p:spPr>
          <a:xfrm>
            <a:off x="-1" y="6020156"/>
            <a:ext cx="9143999" cy="837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92D3B-9F4E-4A0A-C3F8-5F14FDCC7F2C}"/>
              </a:ext>
            </a:extLst>
          </p:cNvPr>
          <p:cNvSpPr txBox="1"/>
          <p:nvPr/>
        </p:nvSpPr>
        <p:spPr>
          <a:xfrm>
            <a:off x="3327618" y="6020156"/>
            <a:ext cx="24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rtcwashoe.com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/>
              <a:t>Your RTC. Our Community.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C53E95-BD80-AAC9-25AE-4F6E97DAEE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99" y="6558571"/>
            <a:ext cx="1248395" cy="2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78D97-8335-AE32-809F-437E78E2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7EE57B-AD93-3B65-B504-F25032458CE1}"/>
              </a:ext>
            </a:extLst>
          </p:cNvPr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6F510-52FA-56D3-E6A8-36CA22E8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10808"/>
          <a:stretch>
            <a:fillRect/>
          </a:stretch>
        </p:blipFill>
        <p:spPr>
          <a:xfrm>
            <a:off x="0" y="-214845"/>
            <a:ext cx="1219200" cy="11941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C4E85D-01D6-B460-81CC-DFA94B135056}"/>
              </a:ext>
            </a:extLst>
          </p:cNvPr>
          <p:cNvSpPr txBox="1"/>
          <p:nvPr/>
        </p:nvSpPr>
        <p:spPr>
          <a:xfrm>
            <a:off x="1371600" y="126537"/>
            <a:ext cx="6400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A48D7-D3E7-5C22-99D0-AB883F630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39D2C1-0371-3115-2BF3-48884915D408}"/>
              </a:ext>
            </a:extLst>
          </p:cNvPr>
          <p:cNvSpPr/>
          <p:nvPr/>
        </p:nvSpPr>
        <p:spPr>
          <a:xfrm>
            <a:off x="1409700" y="1143000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	Welcome and Opening Remarks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72506D-A164-5EC6-B767-4384217E131F}"/>
              </a:ext>
            </a:extLst>
          </p:cNvPr>
          <p:cNvSpPr/>
          <p:nvPr/>
        </p:nvSpPr>
        <p:spPr>
          <a:xfrm>
            <a:off x="1409700" y="1916274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	Study Area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FDB962-DCC3-7BEA-F7FA-4D6321E4657B}"/>
              </a:ext>
            </a:extLst>
          </p:cNvPr>
          <p:cNvSpPr/>
          <p:nvPr/>
        </p:nvSpPr>
        <p:spPr>
          <a:xfrm>
            <a:off x="1409700" y="2689548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	Project Purpose and Need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36D1AC-CEF7-C4E5-0BD2-4F4957224D45}"/>
              </a:ext>
            </a:extLst>
          </p:cNvPr>
          <p:cNvSpPr/>
          <p:nvPr/>
        </p:nvSpPr>
        <p:spPr>
          <a:xfrm>
            <a:off x="1409700" y="3482653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dirty="0"/>
              <a:t>	Preferred Alternative (Build Alternative)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716D73-4277-2950-C690-934CBBEF9B09}"/>
              </a:ext>
            </a:extLst>
          </p:cNvPr>
          <p:cNvSpPr/>
          <p:nvPr/>
        </p:nvSpPr>
        <p:spPr>
          <a:xfrm>
            <a:off x="1409700" y="4255927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	Summary of Environmental Assessment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B56E5-04A2-2E27-C86A-DA624B0F8D42}"/>
              </a:ext>
            </a:extLst>
          </p:cNvPr>
          <p:cNvSpPr/>
          <p:nvPr/>
        </p:nvSpPr>
        <p:spPr>
          <a:xfrm>
            <a:off x="1409700" y="5022730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	Next Steps and Schedule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D4452A-1B15-C9A8-CD31-974EC0A5AA5C}"/>
              </a:ext>
            </a:extLst>
          </p:cNvPr>
          <p:cNvSpPr/>
          <p:nvPr/>
        </p:nvSpPr>
        <p:spPr>
          <a:xfrm>
            <a:off x="1398198" y="5789533"/>
            <a:ext cx="6324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	Providing Feedback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753CBD-BC6C-C07B-590D-5A120D6FC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26799"/>
            <a:ext cx="611267" cy="611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5BBDD4-D179-D8BD-3252-2CE1111B35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29201"/>
            <a:ext cx="685800" cy="68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BC8861-1CD5-ED07-F4A8-A5E62163EC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733" y="4274560"/>
            <a:ext cx="648534" cy="6485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291FD8-198B-6436-63EC-F4F1AC53BD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733" y="3513508"/>
            <a:ext cx="648534" cy="6485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55BF01-F1C3-7B71-2727-F9B6248285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2484" y="2708181"/>
            <a:ext cx="648534" cy="6485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DE0054-85FE-A0D4-0158-A1DBB05441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733" y="1936105"/>
            <a:ext cx="648534" cy="6485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93FD4C-8448-3078-C161-8F34AC20BB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6733" y="1166723"/>
            <a:ext cx="648534" cy="6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A87159B3-FF2C-7588-E3A8-F6D54104C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1"/>
            <a:ext cx="4114800" cy="61721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93885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NEPA Study Area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C40344-5AAF-49BB-A0C7-F9D101685524}"/>
              </a:ext>
            </a:extLst>
          </p:cNvPr>
          <p:cNvSpPr/>
          <p:nvPr/>
        </p:nvSpPr>
        <p:spPr>
          <a:xfrm rot="19024769">
            <a:off x="7021075" y="5519125"/>
            <a:ext cx="1083001" cy="233298"/>
          </a:xfrm>
          <a:prstGeom prst="roundRect">
            <a:avLst/>
          </a:prstGeom>
          <a:solidFill>
            <a:srgbClr val="2BB6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Lemmon Drive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2BAB4A6-2352-4D9C-BD37-0042351DB6EC}"/>
              </a:ext>
            </a:extLst>
          </p:cNvPr>
          <p:cNvSpPr/>
          <p:nvPr/>
        </p:nvSpPr>
        <p:spPr>
          <a:xfrm rot="757405">
            <a:off x="5752488" y="1247248"/>
            <a:ext cx="1083001" cy="233298"/>
          </a:xfrm>
          <a:prstGeom prst="roundRect">
            <a:avLst/>
          </a:prstGeom>
          <a:solidFill>
            <a:srgbClr val="2BB6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Lemmon Drive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C810F2-57CC-4064-91AA-9ACC3FD242B3}"/>
              </a:ext>
            </a:extLst>
          </p:cNvPr>
          <p:cNvSpPr/>
          <p:nvPr/>
        </p:nvSpPr>
        <p:spPr>
          <a:xfrm>
            <a:off x="6164579" y="3499563"/>
            <a:ext cx="9144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Swan Lake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DA47A6-835E-4253-B3B8-5EB11387AB7E}"/>
              </a:ext>
            </a:extLst>
          </p:cNvPr>
          <p:cNvSpPr/>
          <p:nvPr/>
        </p:nvSpPr>
        <p:spPr>
          <a:xfrm>
            <a:off x="7942773" y="2235694"/>
            <a:ext cx="1163127" cy="233298"/>
          </a:xfrm>
          <a:prstGeom prst="roundRect">
            <a:avLst/>
          </a:prstGeom>
          <a:solidFill>
            <a:srgbClr val="2BB6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Chickadee Drive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F9D3F-2D1C-1B4A-3BDF-C022E22F7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54D04-59F0-7BDD-1911-6852208CD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39C60-461D-5CD0-A47C-FDB3FCCF5ABB}"/>
              </a:ext>
            </a:extLst>
          </p:cNvPr>
          <p:cNvSpPr/>
          <p:nvPr/>
        </p:nvSpPr>
        <p:spPr>
          <a:xfrm>
            <a:off x="304800" y="2558337"/>
            <a:ext cx="4442723" cy="10841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Lemmon Drive from Fleetwood Drive to Ramsey Way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C93C82-05B8-D585-282C-F12CA34860C2}"/>
              </a:ext>
            </a:extLst>
          </p:cNvPr>
          <p:cNvSpPr/>
          <p:nvPr/>
        </p:nvSpPr>
        <p:spPr>
          <a:xfrm>
            <a:off x="304799" y="3731118"/>
            <a:ext cx="4442723" cy="14504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/>
              <a:t>Pedestrian improvements along Patrician Drive to Lemmon Valley Elementary</a:t>
            </a:r>
          </a:p>
        </p:txBody>
      </p:sp>
    </p:spTree>
    <p:extLst>
      <p:ext uri="{BB962C8B-B14F-4D97-AF65-F5344CB8AC3E}">
        <p14:creationId xmlns:p14="http://schemas.microsoft.com/office/powerpoint/2010/main" val="337989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What is NEPA?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2D6C3DC-3FC2-443E-8EE5-449DC1C06F8D}"/>
              </a:ext>
            </a:extLst>
          </p:cNvPr>
          <p:cNvSpPr txBox="1">
            <a:spLocks/>
          </p:cNvSpPr>
          <p:nvPr/>
        </p:nvSpPr>
        <p:spPr>
          <a:xfrm>
            <a:off x="591845" y="1280776"/>
            <a:ext cx="8015587" cy="5348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NEPA is the National Environmental Policy Act (1969), requiring federal agencies to assess the environmental effects of proposed actions before making decisions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Using the NEPA process, agencies evaluate the environmental, social, and economic effects of proposed actions. Agencies also provide opportunities for public involvement through the process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 compliance with NEPA, RTC and NDOT prepared an Environmental Assessment (EA) to evaluate and document the potential impacts of the Lemmon Drive Traffic Improvements and Resiliency Project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$29 million in Federal funds are being used for the project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Federal land will be granted for a right of use of the new Lemmon Drive right-of-way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710CC-D801-4A96-0842-39E89AD38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60713D-8B42-E8E0-1085-C1B7BA1E8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89195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Why is the Project Needed?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2D6C3DC-3FC2-443E-8EE5-449DC1C06F8D}"/>
              </a:ext>
            </a:extLst>
          </p:cNvPr>
          <p:cNvSpPr txBox="1">
            <a:spLocks/>
          </p:cNvSpPr>
          <p:nvPr/>
        </p:nvSpPr>
        <p:spPr>
          <a:xfrm>
            <a:off x="4114800" y="1144167"/>
            <a:ext cx="4509592" cy="5351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/>
              <a:t>In 2017, Lemmon Drive was overtopped by floodwaters, resulting in emergency closures and an extensive mitigation response which disrupted the community’s access, highlighting the need for a more resilient roadway.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/>
              <a:t>Since 2017, Washoe County continues to expend significant financial resources on monitoring and controlling flooding from impacting private parcels and existing Lemmon Drive which is not a long-term sustainable solution.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/>
              <a:t>In addition, multimodal enhancements were identified as a community need in the RTC’s North Valleys Regional Transportation Study.</a:t>
            </a:r>
          </a:p>
        </p:txBody>
      </p:sp>
      <p:pic>
        <p:nvPicPr>
          <p:cNvPr id="6" name="Picture 5" descr="A city next to a river&#10;&#10;Description automatically generated">
            <a:extLst>
              <a:ext uri="{FF2B5EF4-FFF2-40B4-BE49-F238E27FC236}">
                <a16:creationId xmlns:a16="http://schemas.microsoft.com/office/drawing/2014/main" id="{0EDF560A-5C5C-464C-801B-318B83BE3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t="-66" r="5018" b="66"/>
          <a:stretch>
            <a:fillRect/>
          </a:stretch>
        </p:blipFill>
        <p:spPr>
          <a:xfrm>
            <a:off x="-1" y="3990495"/>
            <a:ext cx="3883609" cy="270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Water flowing out of a pipe&#10;&#10;Description automatically generated">
            <a:extLst>
              <a:ext uri="{FF2B5EF4-FFF2-40B4-BE49-F238E27FC236}">
                <a16:creationId xmlns:a16="http://schemas.microsoft.com/office/drawing/2014/main" id="{D6D9AF55-ED05-424E-9CF6-DA759D2DF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526"/>
            <a:ext cx="3933825" cy="293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D5F6E-D3D2-D6D6-06D8-BE8C74754B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5E295-F7CF-FC72-AB1D-085DE57A3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4E080-9B2C-32B4-9CAB-5C15C0C71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97B009-CABF-D5D3-5CC2-1A754A40776F}"/>
              </a:ext>
            </a:extLst>
          </p:cNvPr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07EBD-4563-76AE-F6B6-81E7B6DB1887}"/>
              </a:ext>
            </a:extLst>
          </p:cNvPr>
          <p:cNvSpPr txBox="1"/>
          <p:nvPr/>
        </p:nvSpPr>
        <p:spPr>
          <a:xfrm>
            <a:off x="0" y="89195"/>
            <a:ext cx="91440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What is the Purpose of the Project?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FF455A9D-D4B6-2335-0440-1EFE31991448}"/>
              </a:ext>
            </a:extLst>
          </p:cNvPr>
          <p:cNvSpPr txBox="1">
            <a:spLocks/>
          </p:cNvSpPr>
          <p:nvPr/>
        </p:nvSpPr>
        <p:spPr>
          <a:xfrm>
            <a:off x="3117160" y="1185165"/>
            <a:ext cx="5950640" cy="3427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Provide a safe and reliable regional road with at least one dry lane in each direction of travel during major flood events, including those that occur more frequently than a 100 year-flood. (Determined by FEMA Base Flood Elevation)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/>
              <a:t>100-year flood is a 1% yearly chance of roadway being under water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Provide safe access for all multimodal users with enhanced shared use path opportunities and safer pedestrian crossings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24429-109B-24EA-14E3-7C0801C8F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19461" r="2254"/>
          <a:stretch>
            <a:fillRect/>
          </a:stretch>
        </p:blipFill>
        <p:spPr>
          <a:xfrm>
            <a:off x="91408" y="2899082"/>
            <a:ext cx="3035277" cy="175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E6CB2-4A10-AB7D-976D-45DDCF113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/>
          <a:stretch>
            <a:fillRect/>
          </a:stretch>
        </p:blipFill>
        <p:spPr>
          <a:xfrm>
            <a:off x="1" y="1204829"/>
            <a:ext cx="3126684" cy="1740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5179E-1AFC-4D92-BEC3-C0566C447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984C12-26FF-CDEE-5619-8F81F7501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215A-FBEC-FB76-A87B-FE8924662F60}"/>
              </a:ext>
            </a:extLst>
          </p:cNvPr>
          <p:cNvSpPr txBox="1">
            <a:spLocks/>
          </p:cNvSpPr>
          <p:nvPr/>
        </p:nvSpPr>
        <p:spPr>
          <a:xfrm>
            <a:off x="110458" y="4655741"/>
            <a:ext cx="8937011" cy="1543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Reconstruct and upgrade Lemmon Drive to meet current design standards, 2050 RTP regional needs and address any deficiencies or safety concerns in the existing roadway alignment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Reduce maintenance costs and burdens on Washoe County and City of Reno during flooding events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573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2E81E-7E25-AC50-418F-89EFCB221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92F67A-23F6-B9D0-088F-60A620FB7F1E}"/>
              </a:ext>
            </a:extLst>
          </p:cNvPr>
          <p:cNvSpPr/>
          <p:nvPr/>
        </p:nvSpPr>
        <p:spPr>
          <a:xfrm>
            <a:off x="0" y="-304800"/>
            <a:ext cx="9144000" cy="9119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C49A0-F773-6416-38F7-DC2066444088}"/>
              </a:ext>
            </a:extLst>
          </p:cNvPr>
          <p:cNvSpPr txBox="1"/>
          <p:nvPr/>
        </p:nvSpPr>
        <p:spPr>
          <a:xfrm>
            <a:off x="0" y="-126249"/>
            <a:ext cx="91440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Preferred Alternative (Build Alternative)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B5FAA-260A-5000-6684-E9A49FAD2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14286"/>
          <a:stretch>
            <a:fillRect/>
          </a:stretch>
        </p:blipFill>
        <p:spPr>
          <a:xfrm>
            <a:off x="7620" y="-223373"/>
            <a:ext cx="852787" cy="748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260BFC-D808-148A-24AC-5378FE43E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-260260"/>
            <a:ext cx="822017" cy="822017"/>
          </a:xfrm>
          <a:prstGeom prst="rect">
            <a:avLst/>
          </a:prstGeom>
        </p:spPr>
      </p:pic>
      <p:pic>
        <p:nvPicPr>
          <p:cNvPr id="5" name="Picture 4" descr="A map of a river&#10;&#10;AI-generated content may be incorrect.">
            <a:extLst>
              <a:ext uri="{FF2B5EF4-FFF2-40B4-BE49-F238E27FC236}">
                <a16:creationId xmlns:a16="http://schemas.microsoft.com/office/drawing/2014/main" id="{186011B5-EDD2-5CAC-0210-40734CB49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3372" b="9507"/>
          <a:stretch>
            <a:fillRect/>
          </a:stretch>
        </p:blipFill>
        <p:spPr>
          <a:xfrm>
            <a:off x="0" y="606299"/>
            <a:ext cx="3650324" cy="4528428"/>
          </a:xfrm>
          <a:prstGeom prst="rect">
            <a:avLst/>
          </a:prstGeom>
        </p:spPr>
      </p:pic>
      <p:pic>
        <p:nvPicPr>
          <p:cNvPr id="7" name="Picture 6" descr="A video game screen showing a car on the road&#10;&#10;AI-generated content may be incorrect.">
            <a:extLst>
              <a:ext uri="{FF2B5EF4-FFF2-40B4-BE49-F238E27FC236}">
                <a16:creationId xmlns:a16="http://schemas.microsoft.com/office/drawing/2014/main" id="{F112A870-EFE3-8ECE-6737-537EF0390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" y="5134727"/>
            <a:ext cx="9144000" cy="173804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1B60BA-B4F1-2558-78E7-4707A70D9C07}"/>
              </a:ext>
            </a:extLst>
          </p:cNvPr>
          <p:cNvSpPr txBox="1">
            <a:spLocks/>
          </p:cNvSpPr>
          <p:nvPr/>
        </p:nvSpPr>
        <p:spPr>
          <a:xfrm>
            <a:off x="3794006" y="893554"/>
            <a:ext cx="5271626" cy="402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Connections at Arkansas, Chickadee, and Arizona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Frontage road from east of Oregon to Chickadee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1.3 cubic yard out for every cubic yard in floodplain mitigation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Maintain existing speed limits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35 mph south of Deodar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45 mph north of Deodar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Six-foot paved shoulder plus gravel shoulder between travel lanes and roadway slope.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No change to emergency evacuation constraints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465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2E83B-C37B-EC06-89E4-542F8F7CA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AB33F-4F74-3783-15C5-EB6003E13475}"/>
              </a:ext>
            </a:extLst>
          </p:cNvPr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AD53D-BF51-924C-0EE5-4ABCF28ED8C6}"/>
              </a:ext>
            </a:extLst>
          </p:cNvPr>
          <p:cNvSpPr txBox="1"/>
          <p:nvPr/>
        </p:nvSpPr>
        <p:spPr>
          <a:xfrm>
            <a:off x="0" y="-104295"/>
            <a:ext cx="914399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NEPA – Summary of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Environmental Assessment (EA)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D26C-AF2B-AF17-C8EE-E7987311A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5A8AC-5345-D323-94AD-223E296A2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CC0AC9-30FD-20B4-31B3-FF09124029AD}"/>
              </a:ext>
            </a:extLst>
          </p:cNvPr>
          <p:cNvSpPr/>
          <p:nvPr/>
        </p:nvSpPr>
        <p:spPr>
          <a:xfrm>
            <a:off x="152399" y="1600200"/>
            <a:ext cx="4267201" cy="291764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8001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Cultural Resources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Hazardous Materials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PFAS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Air Quality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Traffic Noise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Section 4(f) &amp; 6(f)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83EAEDD-10F1-A608-331F-66A7D93CAA7E}"/>
              </a:ext>
            </a:extLst>
          </p:cNvPr>
          <p:cNvSpPr/>
          <p:nvPr/>
        </p:nvSpPr>
        <p:spPr>
          <a:xfrm>
            <a:off x="152401" y="1260205"/>
            <a:ext cx="4267200" cy="855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Resources with </a:t>
            </a:r>
          </a:p>
          <a:p>
            <a:pPr algn="ctr"/>
            <a:r>
              <a:rPr lang="en-US" sz="2000" b="1" dirty="0"/>
              <a:t>Little to No Impacts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1CAD05-1BA6-8D60-B7EA-D1C03828E337}"/>
              </a:ext>
            </a:extLst>
          </p:cNvPr>
          <p:cNvSpPr/>
          <p:nvPr/>
        </p:nvSpPr>
        <p:spPr>
          <a:xfrm>
            <a:off x="4724399" y="1447800"/>
            <a:ext cx="4267199" cy="307004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Partial property acquisitions that would not result in any displacements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Construction expected to take 18-24 months consisting of two summer seasons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Intermittent lane closures and slower travel time during construction</a:t>
            </a:r>
            <a:r>
              <a:rPr lang="en-US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AC8C43-7B76-EFCA-A014-B4E1D8580DE9}"/>
              </a:ext>
            </a:extLst>
          </p:cNvPr>
          <p:cNvSpPr/>
          <p:nvPr/>
        </p:nvSpPr>
        <p:spPr>
          <a:xfrm>
            <a:off x="4724400" y="1256031"/>
            <a:ext cx="4267200" cy="8555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Land Use and </a:t>
            </a:r>
          </a:p>
          <a:p>
            <a:pPr algn="ctr"/>
            <a:r>
              <a:rPr lang="en-US" sz="2000" b="1" dirty="0"/>
              <a:t>Socioeconomics</a:t>
            </a:r>
          </a:p>
        </p:txBody>
      </p:sp>
    </p:spTree>
    <p:extLst>
      <p:ext uri="{BB962C8B-B14F-4D97-AF65-F5344CB8AC3E}">
        <p14:creationId xmlns:p14="http://schemas.microsoft.com/office/powerpoint/2010/main" val="143166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841BA-3E23-18AF-171D-D5CB63FA6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ED33D0-4F3B-CF5A-C81A-1338618E5F18}"/>
              </a:ext>
            </a:extLst>
          </p:cNvPr>
          <p:cNvSpPr/>
          <p:nvPr/>
        </p:nvSpPr>
        <p:spPr>
          <a:xfrm>
            <a:off x="0" y="-304800"/>
            <a:ext cx="9144000" cy="1360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0077-EB15-E339-1C8E-F460B6D09B89}"/>
              </a:ext>
            </a:extLst>
          </p:cNvPr>
          <p:cNvSpPr txBox="1"/>
          <p:nvPr/>
        </p:nvSpPr>
        <p:spPr>
          <a:xfrm>
            <a:off x="0" y="-104295"/>
            <a:ext cx="914399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NEPA – Summary of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Kozuka Gothic Pro R" panose="020B0400000000000000" pitchFamily="34" charset="-128"/>
                <a:cs typeface="Arial" panose="020B0604020202020204" pitchFamily="34" charset="0"/>
              </a:rPr>
              <a:t>Environmental Assessment (EA)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858F5-0C11-67BD-A6BF-F7F61695D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19200" cy="15251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E8007-7463-EBCA-4CA1-DDAD50353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591" y="-214845"/>
            <a:ext cx="1175209" cy="11752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27FBB7-EA94-E2F4-4335-780BBC20DF91}"/>
              </a:ext>
            </a:extLst>
          </p:cNvPr>
          <p:cNvSpPr/>
          <p:nvPr/>
        </p:nvSpPr>
        <p:spPr>
          <a:xfrm>
            <a:off x="152399" y="1600200"/>
            <a:ext cx="8839197" cy="335280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Impacts to floodplains would result from widening the existing berm for the relocated Lemmon Drive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Washoe County ordinances require volumetric mitigation within the floodplain at a ratio of 1.3 cubic yard of excavation for every 1 cubic yard of fill in the floodplain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Considering the volumetric mitigation, no impacts to the regulated floodplains are expected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Water quality and surface water will be minimally impacted due to the use of gutters, drains, and culverts to manage runoff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372F7-7718-1D19-AD7F-B8F8987EBD69}"/>
              </a:ext>
            </a:extLst>
          </p:cNvPr>
          <p:cNvSpPr/>
          <p:nvPr/>
        </p:nvSpPr>
        <p:spPr>
          <a:xfrm>
            <a:off x="152400" y="1260205"/>
            <a:ext cx="8839197" cy="6447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Floodplains and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199375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07A8D7498674080B234D784AD666E" ma:contentTypeVersion="1" ma:contentTypeDescription="Create a new document." ma:contentTypeScope="" ma:versionID="0f7bc39420bc7f826e447afcdd4bd1d0">
  <xsd:schema xmlns:xsd="http://www.w3.org/2001/XMLSchema" xmlns:xs="http://www.w3.org/2001/XMLSchema" xmlns:p="http://schemas.microsoft.com/office/2006/metadata/properties" xmlns:ns2="d9b650a1-212f-4687-baa0-a8392541e931" targetNamespace="http://schemas.microsoft.com/office/2006/metadata/properties" ma:root="true" ma:fieldsID="8821eefeede5365b34fdbfb76f91a0ff" ns2:_="">
    <xsd:import namespace="d9b650a1-212f-4687-baa0-a8392541e9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650a1-212f-4687-baa0-a8392541e9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DFF62-11AD-4A24-9CF7-7B7FE891A39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9b650a1-212f-4687-baa0-a8392541e93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D90E7E-A567-444A-9947-9210F28593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270750-0A38-4682-82D7-F725FDA5D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650a1-212f-4687-baa0-a8392541e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36472</TotalTime>
  <Words>962</Words>
  <Application>Microsoft Office PowerPoint</Application>
  <PresentationFormat>On-screen Show (4:3)</PresentationFormat>
  <Paragraphs>127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Futura Std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Cummings</dc:creator>
  <cp:lastModifiedBy>Alyssa Young</cp:lastModifiedBy>
  <cp:revision>415</cp:revision>
  <cp:lastPrinted>2016-06-02T16:55:02Z</cp:lastPrinted>
  <dcterms:created xsi:type="dcterms:W3CDTF">2016-03-07T19:04:15Z</dcterms:created>
  <dcterms:modified xsi:type="dcterms:W3CDTF">2026-02-02T22:46:15Z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0x0101001DD07A8D7498674080B234D784AD666E</vt:lpwstr>
  </property>
</Properties>
</file>